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</p:sldMasterIdLst>
  <p:notesMasterIdLst>
    <p:notesMasterId r:id="rId45"/>
  </p:notesMasterIdLst>
  <p:handoutMasterIdLst>
    <p:handoutMasterId r:id="rId46"/>
  </p:handoutMasterIdLst>
  <p:sldIdLst>
    <p:sldId id="301" r:id="rId2"/>
    <p:sldId id="375" r:id="rId3"/>
    <p:sldId id="333" r:id="rId4"/>
    <p:sldId id="334" r:id="rId5"/>
    <p:sldId id="335" r:id="rId6"/>
    <p:sldId id="336" r:id="rId7"/>
    <p:sldId id="337" r:id="rId8"/>
    <p:sldId id="342" r:id="rId9"/>
    <p:sldId id="376" r:id="rId10"/>
    <p:sldId id="338" r:id="rId11"/>
    <p:sldId id="339" r:id="rId12"/>
    <p:sldId id="340" r:id="rId13"/>
    <p:sldId id="369" r:id="rId14"/>
    <p:sldId id="341" r:id="rId15"/>
    <p:sldId id="343" r:id="rId16"/>
    <p:sldId id="344" r:id="rId17"/>
    <p:sldId id="346" r:id="rId18"/>
    <p:sldId id="347" r:id="rId19"/>
    <p:sldId id="348" r:id="rId20"/>
    <p:sldId id="349" r:id="rId21"/>
    <p:sldId id="356" r:id="rId22"/>
    <p:sldId id="350" r:id="rId23"/>
    <p:sldId id="351" r:id="rId24"/>
    <p:sldId id="352" r:id="rId25"/>
    <p:sldId id="353" r:id="rId26"/>
    <p:sldId id="354" r:id="rId27"/>
    <p:sldId id="355" r:id="rId28"/>
    <p:sldId id="357" r:id="rId29"/>
    <p:sldId id="358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0" r:id="rId38"/>
    <p:sldId id="371" r:id="rId39"/>
    <p:sldId id="372" r:id="rId40"/>
    <p:sldId id="373" r:id="rId41"/>
    <p:sldId id="374" r:id="rId42"/>
    <p:sldId id="370" r:id="rId43"/>
    <p:sldId id="359" r:id="rId44"/>
  </p:sldIdLst>
  <p:sldSz cx="27432000" cy="6858000"/>
  <p:notesSz cx="6400800" cy="2697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1EBD06-E83B-4B26-A44B-8650338ADE3F}">
          <p14:sldIdLst>
            <p14:sldId id="301"/>
            <p14:sldId id="375"/>
            <p14:sldId id="333"/>
            <p14:sldId id="334"/>
            <p14:sldId id="335"/>
            <p14:sldId id="336"/>
            <p14:sldId id="337"/>
            <p14:sldId id="342"/>
            <p14:sldId id="376"/>
            <p14:sldId id="338"/>
            <p14:sldId id="339"/>
            <p14:sldId id="340"/>
            <p14:sldId id="369"/>
            <p14:sldId id="341"/>
            <p14:sldId id="343"/>
            <p14:sldId id="344"/>
            <p14:sldId id="346"/>
            <p14:sldId id="347"/>
            <p14:sldId id="348"/>
            <p14:sldId id="349"/>
            <p14:sldId id="356"/>
            <p14:sldId id="350"/>
            <p14:sldId id="351"/>
            <p14:sldId id="352"/>
            <p14:sldId id="353"/>
            <p14:sldId id="354"/>
            <p14:sldId id="355"/>
            <p14:sldId id="357"/>
            <p14:sldId id="358"/>
            <p14:sldId id="362"/>
            <p14:sldId id="363"/>
            <p14:sldId id="364"/>
            <p14:sldId id="365"/>
            <p14:sldId id="366"/>
            <p14:sldId id="367"/>
            <p14:sldId id="368"/>
            <p14:sldId id="360"/>
            <p14:sldId id="371"/>
            <p14:sldId id="372"/>
            <p14:sldId id="373"/>
            <p14:sldId id="374"/>
            <p14:sldId id="370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FD"/>
    <a:srgbClr val="FF6699"/>
    <a:srgbClr val="EF7903"/>
    <a:srgbClr val="FC8A18"/>
    <a:srgbClr val="97AC70"/>
    <a:srgbClr val="829959"/>
    <a:srgbClr val="FFCC00"/>
    <a:srgbClr val="F20051"/>
    <a:srgbClr val="00589A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1" autoAdjust="0"/>
    <p:restoredTop sz="87424" autoAdjust="0"/>
  </p:normalViewPr>
  <p:slideViewPr>
    <p:cSldViewPr>
      <p:cViewPr>
        <p:scale>
          <a:sx n="80" d="100"/>
          <a:sy n="80" d="100"/>
        </p:scale>
        <p:origin x="78" y="-35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13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639" y="0"/>
            <a:ext cx="2773680" cy="13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5620533"/>
            <a:ext cx="2773680" cy="13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639" y="25620533"/>
            <a:ext cx="2773680" cy="13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1349662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1349662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21C6B17-4573-4F87-8CFD-A731C7B78A08}" type="datetimeFigureOut">
              <a:rPr lang="en-US" smtClean="0"/>
              <a:t>4/8/2013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030700" y="2020888"/>
            <a:ext cx="40462200" cy="10115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12814875"/>
            <a:ext cx="5120640" cy="12137741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5620533"/>
            <a:ext cx="2773680" cy="1349662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25620533"/>
            <a:ext cx="2773680" cy="1349662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AB7EAE15-172E-4CE5-8B64-ECD214C9D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2 is integrated with my structural breadth.</a:t>
            </a:r>
          </a:p>
          <a:p>
            <a:endParaRPr lang="en-US" baseline="0" dirty="0" smtClean="0"/>
          </a:p>
          <a:p>
            <a:r>
              <a:rPr lang="en-US" b="1" dirty="0" smtClean="0">
                <a:latin typeface="Tw Cen MT" pitchFamily="34" charset="0"/>
              </a:rPr>
              <a:t>Research Goals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Alternate foundation system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Impact on cost, schedule, and constructability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8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Values provided by the structural</a:t>
            </a:r>
            <a:r>
              <a:rPr lang="en-US" baseline="0" dirty="0" smtClean="0"/>
              <a:t> engineer.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25 total spread footings located at caisson locations indicated by blue.</a:t>
            </a:r>
          </a:p>
          <a:p>
            <a:r>
              <a:rPr lang="en-US" baseline="0" dirty="0" smtClean="0"/>
              <a:t>Existing building spread footings are 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Designed footing sizes using knowledge gained in CE 397A.</a:t>
            </a:r>
            <a:endParaRPr lang="en-US" dirty="0" smtClean="0"/>
          </a:p>
          <a:p>
            <a:r>
              <a:rPr lang="en-US" dirty="0" smtClean="0"/>
              <a:t>Designed spread footings would be located</a:t>
            </a:r>
            <a:r>
              <a:rPr lang="en-US" baseline="0" dirty="0" smtClean="0"/>
              <a:t> very close to the existing spread footings.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3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spread footings saves over $1.5M and accelerates the schedule 35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it is not</a:t>
            </a:r>
            <a:r>
              <a:rPr lang="en-US" baseline="0" dirty="0" smtClean="0"/>
              <a:t> recommended due to the tight space constraints of the East Courtyard.</a:t>
            </a:r>
          </a:p>
          <a:p>
            <a:r>
              <a:rPr lang="en-US" baseline="0" dirty="0" smtClean="0"/>
              <a:t>May be difficult to construct and could potentially damage the existing spread footings.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6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w Cen MT" pitchFamily="34" charset="0"/>
              </a:rPr>
              <a:t>Research Goals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3D laser scanning technology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Improvements in coordination, cost, and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Creation of As-Built</a:t>
            </a:r>
            <a:r>
              <a:rPr lang="en-US" b="1" baseline="0" dirty="0" smtClean="0"/>
              <a:t> Drawings</a:t>
            </a:r>
          </a:p>
          <a:p>
            <a:r>
              <a:rPr lang="en-US" baseline="0" dirty="0" smtClean="0"/>
              <a:t>Drawings and models can be imported into CAD</a:t>
            </a:r>
          </a:p>
          <a:p>
            <a:endParaRPr lang="en-US" baseline="0" dirty="0" smtClean="0"/>
          </a:p>
          <a:p>
            <a:r>
              <a:rPr lang="en-US" b="1" dirty="0" smtClean="0"/>
              <a:t>Improved Coordination and Design</a:t>
            </a:r>
          </a:p>
          <a:p>
            <a:r>
              <a:rPr lang="en-US" dirty="0" smtClean="0"/>
              <a:t>Web-based</a:t>
            </a:r>
            <a:r>
              <a:rPr lang="en-US" baseline="0" dirty="0" smtClean="0"/>
              <a:t> sharing and viewing allow for simultaneous access</a:t>
            </a:r>
          </a:p>
          <a:p>
            <a:r>
              <a:rPr lang="en-US" baseline="0" dirty="0" smtClean="0"/>
              <a:t>Clash </a:t>
            </a:r>
            <a:r>
              <a:rPr lang="en-US" baseline="0" dirty="0" smtClean="0"/>
              <a:t>detection between 3D model and planned designs using </a:t>
            </a:r>
            <a:r>
              <a:rPr lang="en-US" baseline="0" dirty="0" err="1" smtClean="0"/>
              <a:t>Navisworks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cost of implementation including initial cost, maintenance, and labor = $217,200</a:t>
            </a:r>
          </a:p>
          <a:p>
            <a:r>
              <a:rPr lang="en-US" baseline="0" dirty="0" smtClean="0"/>
              <a:t>Cost of change order may total up to $424,892</a:t>
            </a:r>
          </a:p>
          <a:p>
            <a:r>
              <a:rPr lang="en-US" baseline="0" dirty="0" smtClean="0"/>
              <a:t>Schedule impact is only 19 days for scanning and processing of 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2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GSA should purchase and maintain equipment instead of renting the process.</a:t>
            </a:r>
            <a:r>
              <a:rPr lang="en-US" baseline="0" dirty="0" smtClean="0"/>
              <a:t> Since they’re a big organization, they can use it on other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5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r>
              <a:rPr lang="en-US" baseline="0" dirty="0" smtClean="0"/>
              <a:t> MEP systems and green building features make the operation and maintenance of energy a critical issue to research</a:t>
            </a:r>
          </a:p>
          <a:p>
            <a:endParaRPr lang="en-US" baseline="0" dirty="0" smtClean="0"/>
          </a:p>
          <a:p>
            <a:r>
              <a:rPr lang="en-US" b="1" dirty="0" smtClean="0">
                <a:latin typeface="Tw Cen MT" pitchFamily="34" charset="0"/>
              </a:rPr>
              <a:t>Research Goals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Benefits of energy management software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Savings in resource consumption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1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Building</a:t>
            </a:r>
            <a:r>
              <a:rPr lang="en-US" b="1" baseline="0" dirty="0" smtClean="0"/>
              <a:t> Dashboard Network</a:t>
            </a:r>
          </a:p>
          <a:p>
            <a:r>
              <a:rPr lang="en-US" baseline="0" dirty="0" smtClean="0"/>
              <a:t>A social network for building occupants that lets users view, compare, and share their consumption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3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Track and Monitor Resource Consumption</a:t>
            </a:r>
          </a:p>
          <a:p>
            <a:r>
              <a:rPr lang="en-US" dirty="0" smtClean="0"/>
              <a:t>GSA employees can determine</a:t>
            </a:r>
            <a:r>
              <a:rPr lang="en-US" baseline="0" dirty="0" smtClean="0"/>
              <a:t> their resource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rates provided in the chart, the annual energy cost for the GSA Headquarters is $682,110</a:t>
            </a:r>
          </a:p>
          <a:p>
            <a:r>
              <a:rPr lang="en-US" baseline="0" dirty="0" smtClean="0"/>
              <a:t>With Building Dashboard, estimated annual savings total over $200,000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I was unable to receive a quote for the implementation of Building Dashboard.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Therefore, I cannot recommend the implementation of Building Dashboard at this time.</a:t>
            </a:r>
          </a:p>
          <a:p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like it at first, but the systems tend to fade into the background without offering a compelling reason to use them.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6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</a:t>
            </a:r>
            <a:r>
              <a:rPr lang="en-US" baseline="0" dirty="0" smtClean="0"/>
              <a:t> to thank the Penn State AE faculty, especially Dr. Anumba, the Whiting-Turner/Walsh Group Joint Venture, especially J.R. Russell who is the project manager, and the GSA.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9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Project Participants:</a:t>
            </a:r>
            <a:r>
              <a:rPr lang="en-US" b="1" baseline="0" dirty="0" smtClean="0"/>
              <a:t> </a:t>
            </a:r>
            <a:r>
              <a:rPr lang="en-US" baseline="0" dirty="0" smtClean="0"/>
              <a:t>GSA &amp; Whiting-Turner/Walsh Joint Venture</a:t>
            </a:r>
          </a:p>
          <a:p>
            <a:r>
              <a:rPr lang="en-US" b="1" baseline="0" dirty="0" smtClean="0"/>
              <a:t>Building Overview – Phase 1: </a:t>
            </a:r>
            <a:r>
              <a:rPr lang="en-US" baseline="0" dirty="0" smtClean="0"/>
              <a:t>Location, Size, Stories, Cost, and expected to be completed next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7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 in downtown D.C.</a:t>
            </a:r>
            <a:r>
              <a:rPr lang="en-US" baseline="0" dirty="0" smtClean="0"/>
              <a:t> just a couple of blocks from the White House.</a:t>
            </a:r>
          </a:p>
          <a:p>
            <a:r>
              <a:rPr lang="en-US" baseline="0" dirty="0" smtClean="0"/>
              <a:t>Has 4 existing wings that are 9 stories high and shaped like the letter “E”.</a:t>
            </a:r>
          </a:p>
          <a:p>
            <a:r>
              <a:rPr lang="en-US" baseline="0" dirty="0" smtClean="0"/>
              <a:t>A 5</a:t>
            </a:r>
            <a:r>
              <a:rPr lang="en-US" baseline="30000" dirty="0" smtClean="0"/>
              <a:t>th</a:t>
            </a:r>
            <a:r>
              <a:rPr lang="en-US" baseline="0" dirty="0" smtClean="0"/>
              <a:t> existing wing is 3 stories high.</a:t>
            </a:r>
          </a:p>
          <a:p>
            <a:pPr defTabSz="957468"/>
            <a:r>
              <a:rPr lang="en-US" baseline="0" dirty="0" smtClean="0"/>
              <a:t>Phase 1 is below and to the right of the dotted white line.</a:t>
            </a:r>
          </a:p>
          <a:p>
            <a:r>
              <a:rPr lang="en-US" baseline="0" dirty="0" smtClean="0"/>
              <a:t>Phase 1 has a New Addition in the East Courtyard that will be 9 stories tall.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2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r>
              <a:rPr lang="en-US" b="1" baseline="0" dirty="0" smtClean="0"/>
              <a:t> Identification:</a:t>
            </a:r>
          </a:p>
          <a:p>
            <a:r>
              <a:rPr lang="en-US" baseline="0" dirty="0" smtClean="0"/>
              <a:t>Delivery of 78-foot trusses was difficult in downtown D.C. (shut down intersection for 2 hours a day for over a week straight).</a:t>
            </a:r>
          </a:p>
          <a:p>
            <a:r>
              <a:rPr lang="en-US" baseline="0" dirty="0" smtClean="0"/>
              <a:t>A 90-ton hydraulic truck crane was brought on site solely for the erection of the trusses and located next to the tower crane.</a:t>
            </a:r>
          </a:p>
          <a:p>
            <a:r>
              <a:rPr lang="en-US" baseline="0" dirty="0" smtClean="0"/>
              <a:t>Modern style of the atrium clashes with neoclassical style of the existing building.</a:t>
            </a:r>
          </a:p>
          <a:p>
            <a:endParaRPr lang="en-US" baseline="0" dirty="0" smtClean="0"/>
          </a:p>
          <a:p>
            <a:r>
              <a:rPr lang="en-US" b="1" dirty="0" smtClean="0">
                <a:latin typeface="Tw Cen MT" pitchFamily="34" charset="0"/>
              </a:rPr>
              <a:t>Research Goals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Alternate façade</a:t>
            </a:r>
          </a:p>
          <a:p>
            <a:pPr marL="359051" indent="-359051">
              <a:buFont typeface="Wingdings" pitchFamily="2" charset="2"/>
              <a:buChar char="§"/>
            </a:pPr>
            <a:r>
              <a:rPr lang="en-US" sz="1300" dirty="0">
                <a:latin typeface="Tw Cen MT" pitchFamily="34" charset="0"/>
              </a:rPr>
              <a:t>Impact on cost, schedule, and constructability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Alternate Design:</a:t>
            </a:r>
          </a:p>
          <a:p>
            <a:r>
              <a:rPr lang="en-US" dirty="0" smtClean="0"/>
              <a:t>Lower height</a:t>
            </a:r>
            <a:r>
              <a:rPr lang="en-US" baseline="0" dirty="0" smtClean="0"/>
              <a:t> of atrium by 2 stories.</a:t>
            </a:r>
            <a:endParaRPr lang="en-US" dirty="0" smtClean="0"/>
          </a:p>
          <a:p>
            <a:r>
              <a:rPr lang="en-US" dirty="0" smtClean="0"/>
              <a:t>Limestone on</a:t>
            </a:r>
            <a:r>
              <a:rPr lang="en-US" baseline="0" dirty="0" smtClean="0"/>
              <a:t> brick masonry backup with 2-½” rigid insulation.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27-foot</a:t>
            </a:r>
            <a:r>
              <a:rPr lang="en-US" baseline="0" dirty="0" smtClean="0"/>
              <a:t> roof trusses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2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analysis completed</a:t>
            </a:r>
            <a:r>
              <a:rPr lang="en-US" baseline="0" dirty="0" smtClean="0"/>
              <a:t> using unit costs.</a:t>
            </a:r>
            <a:endParaRPr lang="en-US" dirty="0" smtClean="0"/>
          </a:p>
          <a:p>
            <a:r>
              <a:rPr lang="en-US" dirty="0" smtClean="0"/>
              <a:t>Total savings</a:t>
            </a:r>
            <a:r>
              <a:rPr lang="en-US" baseline="0" dirty="0" smtClean="0"/>
              <a:t> amount to nearly $2.9M.</a:t>
            </a:r>
          </a:p>
          <a:p>
            <a:r>
              <a:rPr lang="en-US" baseline="0" dirty="0" smtClean="0"/>
              <a:t>Schedule accelerated 3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1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Balcony</a:t>
            </a:r>
            <a:r>
              <a:rPr lang="en-US" baseline="0" dirty="0" smtClean="0"/>
              <a:t> w</a:t>
            </a:r>
            <a:r>
              <a:rPr lang="en-US" dirty="0" smtClean="0"/>
              <a:t>alkways look down on the atrium and towards the National Mall.</a:t>
            </a:r>
          </a:p>
          <a:p>
            <a:r>
              <a:rPr lang="en-US" dirty="0" smtClean="0"/>
              <a:t>Balcony walkways</a:t>
            </a:r>
            <a:r>
              <a:rPr lang="en-US" baseline="0" dirty="0" smtClean="0"/>
              <a:t> improve pedestrian traffic flow through the building.</a:t>
            </a:r>
          </a:p>
          <a:p>
            <a:r>
              <a:rPr lang="en-US" baseline="0" dirty="0" smtClean="0"/>
              <a:t>Location of the hydraulic truck crane next to the tower crane is the only feasible location.</a:t>
            </a:r>
          </a:p>
          <a:p>
            <a:r>
              <a:rPr lang="en-US" baseline="0" dirty="0" smtClean="0"/>
              <a:t>I completed an acoustical breadth on the atrium, but cannot present it due to time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1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AE15-172E-4CE5-8B64-ECD214C9D6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1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1720" y="0"/>
            <a:ext cx="22631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00400"/>
            <a:ext cx="22631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2057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1720" y="6172200"/>
            <a:ext cx="22631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685800"/>
            <a:ext cx="21717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86000" y="685802"/>
            <a:ext cx="5486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0" y="685801"/>
            <a:ext cx="1714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31720" y="0"/>
            <a:ext cx="22631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76600"/>
            <a:ext cx="22631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953000"/>
            <a:ext cx="2057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31720" y="6172200"/>
            <a:ext cx="22631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609601"/>
            <a:ext cx="10972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609601"/>
            <a:ext cx="10972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6856" y="609600"/>
            <a:ext cx="10972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6856" y="1329264"/>
            <a:ext cx="10972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456" y="609600"/>
            <a:ext cx="10972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456" y="1329264"/>
            <a:ext cx="10972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76856" y="1249362"/>
            <a:ext cx="1097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935456" y="1249362"/>
            <a:ext cx="1097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2035454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598" y="457201"/>
            <a:ext cx="13784802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5" y="457200"/>
            <a:ext cx="8020971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841582" y="2513012"/>
            <a:ext cx="3810000" cy="476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56" y="4572000"/>
            <a:ext cx="2035454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1720" y="457200"/>
            <a:ext cx="22631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1176" y="3505200"/>
            <a:ext cx="22174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20345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685800"/>
            <a:ext cx="22631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45200" y="620877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5999" y="6208777"/>
            <a:ext cx="1462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0" y="5687569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31720" y="0"/>
            <a:ext cx="22631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1720" y="6172200"/>
            <a:ext cx="22631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04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0.JPG"/><Relationship Id="rId7" Type="http://schemas.openxmlformats.org/officeDocument/2006/relationships/image" Target="../media/image69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1.JPG"/><Relationship Id="rId7" Type="http://schemas.openxmlformats.org/officeDocument/2006/relationships/image" Target="../media/image7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9144000" y="350837"/>
            <a:ext cx="9144000" cy="11160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U.S. General Services Administration Headquarters Modernization – Phase 1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144000" y="1389330"/>
            <a:ext cx="9144000" cy="548481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 </a:t>
            </a:r>
            <a:r>
              <a:rPr lang="en-US" sz="2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1800 F St. NW, Washington, D.C.</a:t>
            </a:r>
            <a:endParaRPr lang="en-US" sz="2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pic>
        <p:nvPicPr>
          <p:cNvPr id="1026" name="Picture 2" descr="H:\Documents\School Work\SPRING 2013\AE 482\Final Presentation\Renderings\Exterior Rendering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56" b="1056"/>
          <a:stretch/>
        </p:blipFill>
        <p:spPr bwMode="auto">
          <a:xfrm>
            <a:off x="11717430" y="2085975"/>
            <a:ext cx="3997139" cy="299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cuments\School Work\SPRING 2013\AE 482\Final Presentation\Renderings\Exterior Renderi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" y="1066673"/>
            <a:ext cx="7875587" cy="473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:\Documents\School Work\SPRING 2013\AE 482\Final Presentation\Renderings\Exterior Rendering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25" y="1060577"/>
            <a:ext cx="7600950" cy="473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9144000" y="4934498"/>
            <a:ext cx="9144000" cy="191740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The Pennsylvania State University Architectural Engineering Capstone Project</a:t>
            </a:r>
          </a:p>
          <a:p>
            <a:r>
              <a:rPr lang="en-US" sz="20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Ramuel Holgado </a:t>
            </a:r>
            <a:r>
              <a:rPr lang="en-US" sz="2000" b="0" cap="small" dirty="0" smtClean="0">
                <a:solidFill>
                  <a:schemeClr val="tx1"/>
                </a:solidFill>
                <a:effectLst/>
                <a:latin typeface="Tw Cen MT" pitchFamily="34" charset="0"/>
              </a:rPr>
              <a:t>| Construction Management Option | Advisor: Dr. Chimay Anumba</a:t>
            </a:r>
            <a:endParaRPr lang="en-US" sz="20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0" y="-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288000" y="-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7432000" cy="68519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:\Documents\School Work\SPRING 2013\AE 482\Final Presentation\Images\Caisson 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7" y="685801"/>
            <a:ext cx="3876363" cy="516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3048" y="1123949"/>
            <a:ext cx="91440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Problem Identification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New Addition original foundation system: caissons and grade beams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30% structural system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L</a:t>
            </a:r>
            <a:r>
              <a:rPr lang="en-US" sz="2000" dirty="0" smtClean="0">
                <a:latin typeface="Tw Cen MT" pitchFamily="34" charset="0"/>
              </a:rPr>
              <a:t>ong duration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Proposed Solution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Existing building foundation system: spread footings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New Addition alternate foundation system: spread footings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573" y="1752600"/>
            <a:ext cx="52768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7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H:\Documents\_SENIOR THESIS_\Pictures\005 - August '11\Aerials 8-25-11\IMG_0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6" y="685800"/>
            <a:ext cx="3876364" cy="51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Geotechnical Report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Natural soils are relatively consistent with the regional geology and include: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Clay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Silty clay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Clayey-sand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Building Loads and Material Properties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Column loads = 285k and 225k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Allowable </a:t>
            </a:r>
            <a:r>
              <a:rPr lang="en-US" sz="2000" dirty="0">
                <a:latin typeface="Tw Cen MT" pitchFamily="34" charset="0"/>
              </a:rPr>
              <a:t>Soil Bearing </a:t>
            </a:r>
            <a:r>
              <a:rPr lang="en-US" sz="2000" dirty="0" smtClean="0">
                <a:latin typeface="Tw Cen MT" pitchFamily="34" charset="0"/>
              </a:rPr>
              <a:t>Pressure </a:t>
            </a:r>
            <a:r>
              <a:rPr lang="en-US" sz="2000" dirty="0">
                <a:latin typeface="Tw Cen MT" pitchFamily="34" charset="0"/>
              </a:rPr>
              <a:t>= 5000 psf</a:t>
            </a:r>
            <a:endParaRPr lang="en-US" sz="2000" dirty="0" smtClean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11000" y="1752153"/>
            <a:ext cx="392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Poorly-graded sand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Poorly-graded sand and gravel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Clayey sand and gravel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573" y="1752600"/>
            <a:ext cx="52768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4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Existing Building Foundation System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Typical spread footing: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Size: 7’-4” x 7’-4” x 2’-6”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New Addition Original Foundation System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25 caissons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Shaft diameters: 30 inches to 102 inches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Drilled 75 feet to 80 feet deep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24 grade beams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87" y="1362075"/>
            <a:ext cx="4585826" cy="381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0" y="1362075"/>
            <a:ext cx="701040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0" y="1362075"/>
            <a:ext cx="7010400" cy="509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3048" y="1123949"/>
            <a:ext cx="91440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New Addition Alternate Foundation System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25 total spread footings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12 interior spread footings (P = 285k)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Size: 8’ x 8’ x 1’-4”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13 exterior spread footings (P = 225k)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Size: 7’ x 7’ x 1</a:t>
            </a:r>
            <a:r>
              <a:rPr lang="en-US" sz="2000" dirty="0" smtClean="0">
                <a:latin typeface="Tw Cen MT" pitchFamily="34" charset="0"/>
              </a:rPr>
              <a:t>’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8092"/>
            <a:ext cx="5105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3048" y="1123949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Cost Comparison</a:t>
            </a:r>
            <a:endParaRPr lang="en-US" b="1" dirty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Original Foundation System TOTAL: $1,755,000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Foundation System TOTAL: $203,857.78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SAVINGS: $1,551,142.22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7999" y="1123949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Schedule Comparison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Original Foundation System TOTAL: 47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Foundation System TOTAL: 12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ACCELERATION: 35 days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48" y="3028503"/>
            <a:ext cx="7055102" cy="14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497" y="3030710"/>
            <a:ext cx="7103006" cy="14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2: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3048" y="1123949"/>
            <a:ext cx="9144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Conclusion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S</a:t>
            </a:r>
            <a:r>
              <a:rPr lang="en-US" sz="2000" dirty="0" smtClean="0">
                <a:latin typeface="Tw Cen MT" pitchFamily="34" charset="0"/>
              </a:rPr>
              <a:t>pread footings as the foundation system for the New Addition is not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Space constraints of East Courtyard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Designed spread footings located up against existing spread footings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 smtClean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0" y="1362075"/>
            <a:ext cx="7010400" cy="509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3: 3D Laser Scanning Implementation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7999" y="1123949"/>
            <a:ext cx="91440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ScanStation C10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3D laser scanner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Full-dome interior scans in minutes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Cyclone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3D point cloud processing software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Web-based sharing and viewing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3048" y="1123949"/>
            <a:ext cx="91440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Problem Identification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Outdated as-built drawings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Project did not utilize BIM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Proposed Solution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Leica ScanStation C10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Leica Cyclone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86775"/>
            <a:ext cx="5076302" cy="50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9207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3: 3D Laser Scanning Implementation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3048" y="1123949"/>
            <a:ext cx="9144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Creation of As-Built Drawings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2D as-built drawings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Plans, elevations, sections, and details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3D models of existing conditions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Improved Coordination and Design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Simultaneous access of 3D point cloud data sets and models from anywhere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Clash detection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Quality Control Verification On Site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Slab levelness, truss column plumbness, installation locations, etc.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Q</a:t>
            </a:r>
            <a:r>
              <a:rPr lang="en-US" sz="2000" dirty="0" smtClean="0">
                <a:latin typeface="Tw Cen MT" pitchFamily="34" charset="0"/>
              </a:rPr>
              <a:t>uality control will be maintained throughout the project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9584"/>
            <a:ext cx="3642360" cy="299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0" y="1648627"/>
            <a:ext cx="7619996" cy="408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62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3: 3D Laser Scanning Implementation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3048" y="1123949"/>
            <a:ext cx="914400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Cost of Implementation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Initial cost of equipment: $150,000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maintenance: $52,000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labor for scanning and processing: $15,200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TOTAL: $217,200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Cost of Change Orders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Estimated Cost: Up to $424,892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Change orders potential impacted: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New Addition Curtain Wall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Wing 2 Trench Infill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Sixth Floor Wing 2 Rebuild Columns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Additional Ceiling Height Change on Third and Fourth Floors of Wing 2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Additional Concrete Demolition at the East Courtyard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Window Sill Repairs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7999" y="1123948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Schedule Summary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Scan 9 total floors at approximately 48,000 SF each: 9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Process the data to create a model: 10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TOTAL: 19 days</a:t>
            </a:r>
            <a:endParaRPr lang="en-US" b="1" dirty="0" smtClean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r="104"/>
          <a:stretch/>
        </p:blipFill>
        <p:spPr>
          <a:xfrm>
            <a:off x="4591050" y="1979583"/>
            <a:ext cx="3622647" cy="299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461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3: 3D Laser Scanning Implementation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3048" y="1123949"/>
            <a:ext cx="9144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Conclusion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3D Laser Scanning is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GSA should purchase and maintain equipment instead of renting the process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r="104"/>
          <a:stretch/>
        </p:blipFill>
        <p:spPr>
          <a:xfrm>
            <a:off x="4591050" y="1979583"/>
            <a:ext cx="3622647" cy="299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818" y="1979584"/>
            <a:ext cx="3642360" cy="299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ocuments\School Work\SPRING 2013\AE 482\Final Presentation\Renderings\Exterior Renderi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" y="1066673"/>
            <a:ext cx="7875587" cy="473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:\Documents\School Work\SPRING 2013\AE 482\Final Presentation\Renderings\Exterior Rendering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25" y="1060577"/>
            <a:ext cx="7600950" cy="473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Rectangle 21"/>
          <p:cNvSpPr/>
          <p:nvPr/>
        </p:nvSpPr>
        <p:spPr>
          <a:xfrm>
            <a:off x="9144000" y="-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288000" y="-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7432000" cy="68519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0" y="1066673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Overview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4: Operation and Maintenance of Energy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Problem Identification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Buildings becoming more complex to operate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Occupants </a:t>
            </a:r>
            <a:r>
              <a:rPr lang="en-US" sz="2000" dirty="0" smtClean="0">
                <a:latin typeface="Tw Cen MT" pitchFamily="34" charset="0"/>
              </a:rPr>
              <a:t>have no way of getting feedback on their energy usage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Proposed Solution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Building Dashboard by Lucid Design Group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Operational phase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4484"/>
            <a:ext cx="4800600" cy="305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802350" y="1564718"/>
            <a:ext cx="8077200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“Building Dashboard has been designed to be the most technically capable and visually spectacular data monitoring and display system available for commercial and institutional facilities.”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w Cen MT" pitchFamily="34" charset="0"/>
              </a:rPr>
              <a:t>	-Lucid Design Group</a:t>
            </a:r>
            <a:endParaRPr lang="en-US" i="1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78943"/>
            <a:ext cx="111442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5097959"/>
            <a:ext cx="2533650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703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4: Operation and Maintenance of Energy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7999" y="1123949"/>
            <a:ext cx="9144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Building Dashboard Network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 social network for building occupants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Implemented on East Halls at the Pennsylvania State University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4484"/>
            <a:ext cx="4800600" cy="305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78943"/>
            <a:ext cx="111442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5097959"/>
            <a:ext cx="2533650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9163049" y="2360808"/>
            <a:ext cx="3276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Electricity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Water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Natural gas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Heating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Cooling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Solar electricity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372852" y="2360808"/>
            <a:ext cx="3276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Wind electricity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Solar thermal energy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Geothermal energy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Rainwater collection and recycling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Wastewater recycling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63048" y="1123949"/>
            <a:ext cx="9144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Building Dashboard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Connects to virtually all building automation and energy management systems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Connects to all utility meters and submeters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Monitors </a:t>
            </a:r>
            <a:r>
              <a:rPr lang="en-US" sz="2000" dirty="0">
                <a:latin typeface="Tw Cen MT" pitchFamily="34" charset="0"/>
              </a:rPr>
              <a:t>all resources consumed within a building including</a:t>
            </a:r>
            <a:r>
              <a:rPr lang="en-US" sz="2000" dirty="0" smtClean="0">
                <a:latin typeface="Tw Cen MT" pitchFamily="34" charset="0"/>
              </a:rPr>
              <a:t>:</a:t>
            </a:r>
          </a:p>
          <a:p>
            <a:pPr lvl="1"/>
            <a:endParaRPr lang="en-US" sz="2000" dirty="0"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516" y="2232058"/>
            <a:ext cx="4314968" cy="386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723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4: Operation and Maintenance of Energy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Track and Monitor Resource Consumption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Fully automated data collection, processing, and storage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R</a:t>
            </a:r>
            <a:r>
              <a:rPr lang="en-US" sz="2000" dirty="0" smtClean="0">
                <a:latin typeface="Tw Cen MT" pitchFamily="34" charset="0"/>
              </a:rPr>
              <a:t>esource consumption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Breakdown by wing, floor, room, and end use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Real-Time Competitions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Competitions may be held between individual floors, buildings, and entire organizations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Studies have shown that competitions can facilitate reductions as high as 56%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4484"/>
            <a:ext cx="4800600" cy="305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78943"/>
            <a:ext cx="111442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5097959"/>
            <a:ext cx="2533650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:\Documents\School Work\SPRING 2013\AE 482\Final Report\_COMPLETE_6_Analysis #4\Extras\End Use Breakdow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285" y="1714500"/>
            <a:ext cx="5305425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027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4: Operation and Maintenance of Energy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Energy Consumption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Annual Energy Rate: $1.59/SF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Phase 1 SF: 429,000 SF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Annual Energy Cost: $682,110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Potential Savings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30.4% reduction (Google NYC Office)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Estimated Annual Energy Cost: $474,748.56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Estimated Annual Savings: $207,361.44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7999" y="1143000"/>
            <a:ext cx="9144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Cost of Implementation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Lucid Design Group was unable to provide a quote for the implementation of Building Dashboard onto the GSA Headquarters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20" y="4277120"/>
            <a:ext cx="2750036" cy="174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54" y="533400"/>
            <a:ext cx="4520768" cy="354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26154" y="2590800"/>
            <a:ext cx="4520768" cy="228600"/>
          </a:xfrm>
          <a:prstGeom prst="rect">
            <a:avLst/>
          </a:prstGeom>
          <a:solidFill>
            <a:srgbClr val="31B6FD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913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4: Operation and Maintenance of Energy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Conclusion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Implementation of Building Dashboard is not recommended at this time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Relies solely on occupant behavior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Only as good as the engagement programs that integrate it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More long-term studies need to be conducted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implementation is unknown at this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75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Conclusions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Downsizing the New Addition Façade is not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Eliminates atrium balcony walkways of the 5</a:t>
            </a:r>
            <a:r>
              <a:rPr lang="en-US" sz="2000" baseline="30000" dirty="0">
                <a:latin typeface="Tw Cen MT" pitchFamily="34" charset="0"/>
              </a:rPr>
              <a:t>th</a:t>
            </a:r>
            <a:r>
              <a:rPr lang="en-US" sz="2000" dirty="0">
                <a:latin typeface="Tw Cen MT" pitchFamily="34" charset="0"/>
              </a:rPr>
              <a:t> and 6</a:t>
            </a:r>
            <a:r>
              <a:rPr lang="en-US" sz="2000" baseline="30000" dirty="0">
                <a:latin typeface="Tw Cen MT" pitchFamily="34" charset="0"/>
              </a:rPr>
              <a:t>th</a:t>
            </a:r>
            <a:r>
              <a:rPr lang="en-US" sz="2000" dirty="0">
                <a:latin typeface="Tw Cen MT" pitchFamily="34" charset="0"/>
              </a:rPr>
              <a:t> floors of the New Addition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Restricts pedestrian traffic flow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Analysis 2: New Addition Foundation System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Spread footings as the foundation system for the New Addition is not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Space constraints of East Courtyard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Designed spread footings located up against existing spread footings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7999" y="1123949"/>
            <a:ext cx="91440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Analysis 3: 3D Laser Scanning Implementation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3D Laser Scanning is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GSA should purchase and maintain equipment instead of renting the process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Analysis 4: Operation and Maintenance of Energy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Implementation of Building Dashboard is not recommended at this time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Relies solely on occupant behavior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Only as good as the engagement programs that integrate it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More long-term studies need to be conducted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>
                <a:latin typeface="Tw Cen MT" pitchFamily="34" charset="0"/>
              </a:rPr>
              <a:t>Cost of implementation is unknown at this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935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Acknowledgements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3048" y="1123949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Industry Acknowledgements</a:t>
            </a:r>
          </a:p>
          <a:p>
            <a:endParaRPr lang="en-US" dirty="0" smtClean="0"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2851" y="1142999"/>
            <a:ext cx="53911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Academic Acknowledgements</a:t>
            </a:r>
          </a:p>
          <a:p>
            <a:r>
              <a:rPr lang="en-US" sz="2000" dirty="0" smtClean="0">
                <a:latin typeface="Tw Cen MT" pitchFamily="34" charset="0"/>
              </a:rPr>
              <a:t>The Pennsylvania State University AE Faculty</a:t>
            </a:r>
          </a:p>
          <a:p>
            <a:r>
              <a:rPr lang="en-US" sz="2000" dirty="0" smtClean="0">
                <a:latin typeface="Tw Cen MT" pitchFamily="34" charset="0"/>
              </a:rPr>
              <a:t>Dr. Chimay Anumba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7999" y="1143000"/>
            <a:ext cx="91440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Special Thanks</a:t>
            </a:r>
          </a:p>
          <a:p>
            <a:r>
              <a:rPr lang="en-US" sz="2000" dirty="0" smtClean="0">
                <a:latin typeface="Tw Cen MT" pitchFamily="34" charset="0"/>
              </a:rPr>
              <a:t>J.R. Russell – Walsh Construction Project Manager</a:t>
            </a:r>
          </a:p>
          <a:p>
            <a:r>
              <a:rPr lang="en-US" sz="2000" dirty="0" smtClean="0">
                <a:latin typeface="Tw Cen MT" pitchFamily="34" charset="0"/>
              </a:rPr>
              <a:t>Petar Radakovic – Walsh Construction Project Engineer</a:t>
            </a:r>
          </a:p>
          <a:p>
            <a:r>
              <a:rPr lang="en-US" sz="2000" dirty="0" smtClean="0">
                <a:latin typeface="Tw Cen MT" pitchFamily="34" charset="0"/>
              </a:rPr>
              <a:t>Dean Smith – GSA Project Executive</a:t>
            </a:r>
          </a:p>
          <a:p>
            <a:r>
              <a:rPr lang="en-US" sz="2000" dirty="0" smtClean="0">
                <a:latin typeface="Tw Cen MT" pitchFamily="34" charset="0"/>
              </a:rPr>
              <a:t>Justin Purcell – Heery International Project Engineer</a:t>
            </a:r>
          </a:p>
          <a:p>
            <a:r>
              <a:rPr lang="en-US" sz="2000" dirty="0" smtClean="0">
                <a:latin typeface="Tw Cen MT" pitchFamily="34" charset="0"/>
              </a:rPr>
              <a:t>PACE Industry Members</a:t>
            </a:r>
          </a:p>
          <a:p>
            <a:r>
              <a:rPr lang="en-US" sz="2000" dirty="0" smtClean="0">
                <a:latin typeface="Tw Cen MT" pitchFamily="34" charset="0"/>
              </a:rPr>
              <a:t>Family and Friends</a:t>
            </a:r>
          </a:p>
        </p:txBody>
      </p:sp>
      <p:pic>
        <p:nvPicPr>
          <p:cNvPr id="28" name="Picture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870774"/>
            <a:ext cx="2700523" cy="137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100" y="1912441"/>
            <a:ext cx="2040133" cy="133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42" y="3531346"/>
            <a:ext cx="1829437" cy="184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138" y="3537635"/>
            <a:ext cx="1908055" cy="184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758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\_SENIOR THESIS_\Pictures\015 - June '12\June Best\IMG_4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b="5921"/>
          <a:stretch/>
        </p:blipFill>
        <p:spPr bwMode="auto">
          <a:xfrm>
            <a:off x="9372601" y="1219200"/>
            <a:ext cx="2609088" cy="15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" b="937"/>
          <a:stretch/>
        </p:blipFill>
        <p:spPr>
          <a:xfrm>
            <a:off x="12115800" y="3722714"/>
            <a:ext cx="3200398" cy="24090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Questions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047" y="1143000"/>
            <a:ext cx="91440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References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“Are You Scanning?”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IMAGINiT Civil Solutions Blog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2012. Web. 6 April 2013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http://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blogs.rand.com/civil/2012/09/are-you-scanning.html&gt;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“Facebook Sued Over the ‘Like’ Button.”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Technorati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2013. Web. 6 April 2013.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&lt;http://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technorati.com/social-media/article/facebook-sued-over-the-like-	button/&gt;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Cyclone.”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Geosystems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2013. Web. 20 March 2013.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&lt;http://hds.leica-geosystems.com/en/Leica-Cyclone_6515.htm&gt;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ScanStation C10.”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Geosystems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2013. Web. 20 March 2013.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&lt;http://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www.leica-geosystems.us/en/Leica-ScanStation-C10_79411.htm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&gt;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TruView &amp; Cyclone PUBLISHER.”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Leica Geosystems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2013. Web. 20 March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2013. 	&lt;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http://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hds.leica-geosystems.com/en/Leica-TruView-Cyclone-	PUBLISHER_64524.htm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&gt;</a:t>
            </a:r>
          </a:p>
          <a:p>
            <a:endParaRPr lang="en-US" sz="800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0" y="1143000"/>
            <a:ext cx="914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References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“Lucid Building Dashboard.”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Lucid Design Group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2013. Web. 27 March 2013.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 http://www.luciddesigngroup.com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&gt;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“Average Energy Use and Costs Throughout the United States.”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SECO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 Web.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6 April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2013. &lt;http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www.seco.cpa.state.tx.us/TEP_Production/c/EPAEnergyStarSmall 	BusinessGuide.pdf&gt;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“Virtual Reality &amp; Laser Scanning Applications.”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CTRE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. 2002. Web. 6 April 2013.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	&lt;http://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www.ctre.iastate.edu/pubs/vrls.pdf&gt;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>
          <a:xfrm>
            <a:off x="12115800" y="1219200"/>
            <a:ext cx="3200398" cy="240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3"/>
          <a:stretch/>
        </p:blipFill>
        <p:spPr>
          <a:xfrm>
            <a:off x="15468600" y="1219989"/>
            <a:ext cx="2609088" cy="162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/>
          <a:stretch/>
        </p:blipFill>
        <p:spPr>
          <a:xfrm>
            <a:off x="9372600" y="4572000"/>
            <a:ext cx="2609088" cy="1559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 b="2507"/>
          <a:stretch/>
        </p:blipFill>
        <p:spPr>
          <a:xfrm>
            <a:off x="15468600" y="2956957"/>
            <a:ext cx="2609088" cy="3174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12048" r="754" b="9816"/>
          <a:stretch/>
        </p:blipFill>
        <p:spPr>
          <a:xfrm>
            <a:off x="9371904" y="2895600"/>
            <a:ext cx="2609784" cy="1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27432000" cy="68519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20" name="Picture 6" descr="H:\Documents\School Work\SPRING 2013\AE 482\Final Report\_COMPLETE_1_Analysis #1\Extras\Alternate System Cost Estim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50" y="1391134"/>
            <a:ext cx="8365698" cy="288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ocuments\School Work\SPRING 2013\AE 482\Final Report\_COMPLETE_1_Analysis #1\Extras\Atrium System Cost 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94" y="4476750"/>
            <a:ext cx="698441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ocuments\School Work\SPRING 2013\AE 482\Final Report\_COMPLETE_1_Analysis #1\Extras\Atrium System Schedule 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48" y="1391134"/>
            <a:ext cx="704410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:\Documents\School Work\SPRING 2013\AE 482\Final Presentation\Renderings\South Lobb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36274" b="12456"/>
          <a:stretch/>
        </p:blipFill>
        <p:spPr bwMode="auto">
          <a:xfrm>
            <a:off x="3742898" y="4504488"/>
            <a:ext cx="5401101" cy="23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:\Documents\School Work\SPRING 2013\AE 482\Final Presentation\Renderings\Reta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3" b="11485"/>
          <a:stretch/>
        </p:blipFill>
        <p:spPr bwMode="auto">
          <a:xfrm>
            <a:off x="3733801" y="2211664"/>
            <a:ext cx="5410199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053" name="Picture 5" descr="H:\Documents\School Work\SPRING 2013\AE 482\Final Presentation\Renderings\Atrium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0" b="30114"/>
          <a:stretch/>
        </p:blipFill>
        <p:spPr bwMode="auto">
          <a:xfrm>
            <a:off x="3742898" y="-10023"/>
            <a:ext cx="5401102" cy="2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8288000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Building Overview – Phase 1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Project Participants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3998" y="1123950"/>
            <a:ext cx="91440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Owner: </a:t>
            </a:r>
            <a:r>
              <a:rPr lang="en-US" b="1" dirty="0" smtClean="0">
                <a:latin typeface="Tw Cen MT" pitchFamily="34" charset="0"/>
              </a:rPr>
              <a:t>U.S. General Services Administration</a:t>
            </a:r>
            <a:endParaRPr lang="en-US" sz="800" b="1" dirty="0" smtClean="0">
              <a:latin typeface="Tw Cen MT" pitchFamily="34" charset="0"/>
            </a:endParaRP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General Contractor: </a:t>
            </a:r>
            <a:r>
              <a:rPr lang="en-US" b="1" dirty="0" smtClean="0">
                <a:latin typeface="Tw Cen MT" pitchFamily="34" charset="0"/>
              </a:rPr>
              <a:t>Whiting-Turner/Walsh Joint Venture</a:t>
            </a:r>
            <a:endParaRPr lang="en-US" sz="800" b="1" dirty="0" smtClean="0">
              <a:latin typeface="Tw Cen MT" pitchFamily="34" charset="0"/>
            </a:endParaRP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Construction Manager: </a:t>
            </a:r>
            <a:r>
              <a:rPr lang="en-US" b="1" dirty="0" smtClean="0">
                <a:latin typeface="Tw Cen MT" pitchFamily="34" charset="0"/>
              </a:rPr>
              <a:t>Heery International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Architects: </a:t>
            </a:r>
            <a:r>
              <a:rPr lang="en-US" b="1" dirty="0" smtClean="0">
                <a:latin typeface="Tw Cen MT" pitchFamily="34" charset="0"/>
              </a:rPr>
              <a:t>Gensler &amp; Shalom Baranes Associates, PC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Structural Engineer: </a:t>
            </a:r>
            <a:r>
              <a:rPr lang="en-US" b="1" dirty="0" smtClean="0">
                <a:latin typeface="Tw Cen MT" pitchFamily="34" charset="0"/>
              </a:rPr>
              <a:t>Thornton-Tomasetti Group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MEP Engineer: </a:t>
            </a:r>
            <a:r>
              <a:rPr lang="en-US" b="1" dirty="0" smtClean="0">
                <a:latin typeface="Tw Cen MT" pitchFamily="34" charset="0"/>
              </a:rPr>
              <a:t>Syska</a:t>
            </a:r>
          </a:p>
        </p:txBody>
      </p:sp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504488"/>
            <a:ext cx="1477645" cy="149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8307049" y="1123949"/>
            <a:ext cx="91440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Location: </a:t>
            </a:r>
            <a:r>
              <a:rPr lang="en-US" b="1" dirty="0" smtClean="0">
                <a:latin typeface="Tw Cen MT" pitchFamily="34" charset="0"/>
              </a:rPr>
              <a:t>1800 F St. NW, Washington, D.C.</a:t>
            </a:r>
            <a:endParaRPr lang="en-US" sz="800" b="1" dirty="0" smtClean="0">
              <a:latin typeface="Tw Cen MT" pitchFamily="34" charset="0"/>
            </a:endParaRP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Existing Building Size: </a:t>
            </a:r>
            <a:r>
              <a:rPr lang="en-US" b="1" dirty="0" smtClean="0">
                <a:latin typeface="Tw Cen MT" pitchFamily="34" charset="0"/>
              </a:rPr>
              <a:t>362,000 SF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New Addition Size: </a:t>
            </a:r>
            <a:r>
              <a:rPr lang="en-US" b="1" dirty="0" smtClean="0">
                <a:latin typeface="Tw Cen MT" pitchFamily="34" charset="0"/>
              </a:rPr>
              <a:t>67,000 SF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Number of Stories: </a:t>
            </a:r>
            <a:r>
              <a:rPr lang="en-US" b="1" dirty="0" smtClean="0">
                <a:latin typeface="Tw Cen MT" pitchFamily="34" charset="0"/>
              </a:rPr>
              <a:t>9 Stories</a:t>
            </a:r>
            <a:endParaRPr lang="en-US" sz="800" dirty="0" smtClean="0">
              <a:latin typeface="Tw Cen MT" pitchFamily="34" charset="0"/>
            </a:endParaRP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Project Cost: </a:t>
            </a:r>
            <a:r>
              <a:rPr lang="en-US" b="1" dirty="0" smtClean="0">
                <a:latin typeface="Tw Cen MT" pitchFamily="34" charset="0"/>
              </a:rPr>
              <a:t>$87,069,000</a:t>
            </a:r>
          </a:p>
          <a:p>
            <a:endParaRPr lang="en-US" sz="800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Dates of Construction: </a:t>
            </a:r>
            <a:r>
              <a:rPr lang="en-US" b="1" dirty="0" smtClean="0">
                <a:latin typeface="Tw Cen MT" pitchFamily="34" charset="0"/>
              </a:rPr>
              <a:t>September 15, 2010 – May 20, 2013</a:t>
            </a:r>
          </a:p>
          <a:p>
            <a:endParaRPr lang="en-US" sz="800" b="1" dirty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Project Delivery Method: </a:t>
            </a:r>
            <a:r>
              <a:rPr lang="en-US" b="1" dirty="0" smtClean="0">
                <a:latin typeface="Tw Cen MT" pitchFamily="34" charset="0"/>
              </a:rPr>
              <a:t>Design-Bid-Build</a:t>
            </a:r>
          </a:p>
          <a:p>
            <a:endParaRPr lang="en-US" sz="800" b="1" dirty="0">
              <a:latin typeface="Tw Cen MT" pitchFamily="34" charset="0"/>
            </a:endParaRPr>
          </a:p>
        </p:txBody>
      </p:sp>
      <p:pic>
        <p:nvPicPr>
          <p:cNvPr id="206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504488"/>
            <a:ext cx="3781169" cy="149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Crane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6146" name="Picture 2" descr="H:\Documents\School Work\SPRING 2013\AE 482\Final Presentation\Images\Hydraulic Truck Cran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523" y="1447798"/>
            <a:ext cx="683895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741578" y="1508162"/>
            <a:ext cx="5948842" cy="4975149"/>
            <a:chOff x="-5715" y="542319"/>
            <a:chExt cx="5949538" cy="49757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" y="542319"/>
              <a:ext cx="5949538" cy="49757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3" name="Group 22"/>
            <p:cNvGrpSpPr/>
            <p:nvPr/>
          </p:nvGrpSpPr>
          <p:grpSpPr>
            <a:xfrm>
              <a:off x="1401288" y="2083643"/>
              <a:ext cx="3478914" cy="2007919"/>
              <a:chOff x="0" y="563602"/>
              <a:chExt cx="3479484" cy="200793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0" y="563602"/>
                <a:ext cx="2486025" cy="170121"/>
                <a:chOff x="0" y="563602"/>
                <a:chExt cx="2486025" cy="170121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0" y="563602"/>
                  <a:ext cx="161925" cy="17012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61950" y="563602"/>
                  <a:ext cx="161925" cy="16954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5375" y="563602"/>
                  <a:ext cx="161925" cy="16954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885950" y="563602"/>
                  <a:ext cx="161925" cy="16954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504950" y="563602"/>
                  <a:ext cx="161925" cy="16954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4850" y="563602"/>
                  <a:ext cx="161925" cy="16954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324100" y="563602"/>
                  <a:ext cx="161925" cy="17012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451273" y="2190533"/>
                <a:ext cx="302821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latin typeface="Lithos Pro Regular"/>
                    <a:ea typeface="Calibri"/>
                    <a:cs typeface="Times New Roman"/>
                  </a:rPr>
                  <a:t>Built-Up Truss Columns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154380" y="777409"/>
                <a:ext cx="1028700" cy="1466850"/>
              </a:xfrm>
              <a:prstGeom prst="straightConnector1">
                <a:avLst/>
              </a:prstGeom>
              <a:ln w="31750" cap="flat" cmpd="sng">
                <a:solidFill>
                  <a:srgbClr val="92D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9" name="Picture 5" descr="H:\Documents\_SENIOR THESIS_\Pictures\015 - June '12\6-27-12\IMG_4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798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35575"/>
            <a:ext cx="85725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8" y="1235575"/>
            <a:ext cx="8686802" cy="342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Original Design - Atrium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950" y="1235575"/>
            <a:ext cx="308610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950" y="5181600"/>
            <a:ext cx="246697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Original Design - Atrium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223636"/>
            <a:ext cx="8839202" cy="6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893248"/>
            <a:ext cx="8839202" cy="336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34000"/>
            <a:ext cx="551497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00"/>
            <a:ext cx="186690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9296400" y="1442837"/>
            <a:ext cx="4218605" cy="4424563"/>
            <a:chOff x="0" y="0"/>
            <a:chExt cx="5657850" cy="593407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7850" cy="593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2303648" y="1811316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78067" y="1308836"/>
              <a:ext cx="84138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40936" y="2169113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897795" y="2524029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19600" y="2886393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358309" y="273440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17701" y="1413771"/>
            <a:ext cx="4241699" cy="4426352"/>
            <a:chOff x="0" y="0"/>
            <a:chExt cx="5688824" cy="59364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"/>
            <a:stretch/>
          </p:blipFill>
          <p:spPr>
            <a:xfrm>
              <a:off x="0" y="0"/>
              <a:ext cx="5688824" cy="5936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Oval 31"/>
            <p:cNvSpPr/>
            <p:nvPr/>
          </p:nvSpPr>
          <p:spPr>
            <a:xfrm>
              <a:off x="2109032" y="197890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592737" y="2432836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068160" y="2897490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531985" y="3417225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005335" y="3154665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471234" y="3621805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354800" y="1442837"/>
            <a:ext cx="7010400" cy="3905250"/>
            <a:chOff x="0" y="0"/>
            <a:chExt cx="7010400" cy="390525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10400" cy="3905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638175" y="3648075"/>
              <a:ext cx="5057775" cy="247650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65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:\Documents\School Work\SPRING 2013\AE 482\Final Presentation\Images\Breadth 1\Breadth 1 - 2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0" y="5162550"/>
            <a:ext cx="24479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Documents\School Work\SPRING 2013\AE 482\Final Presentation\Images\Breadth 1\Breadth 1 - 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0" y="1235575"/>
            <a:ext cx="3076575" cy="36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Documents\School Work\SPRING 2013\AE 482\Final Presentation\Images\Breadth 1\Breadth 1 -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8" y="1235575"/>
            <a:ext cx="8686802" cy="342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Documents\School Work\SPRING 2013\AE 482\Final Presentation\Images\Breadth 1\Breadth 1 - 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235575"/>
            <a:ext cx="85725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Alternate Design - Atrium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817701" y="1413772"/>
            <a:ext cx="4241699" cy="4426352"/>
            <a:chOff x="0" y="0"/>
            <a:chExt cx="5688824" cy="593647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"/>
            <a:stretch/>
          </p:blipFill>
          <p:spPr>
            <a:xfrm>
              <a:off x="0" y="0"/>
              <a:ext cx="5688824" cy="5936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" name="Oval 50"/>
            <p:cNvSpPr/>
            <p:nvPr/>
          </p:nvSpPr>
          <p:spPr>
            <a:xfrm>
              <a:off x="2109032" y="197890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92737" y="2432836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8160" y="2964165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531985" y="3417225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005335" y="3221340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471234" y="3612280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96400" y="1442838"/>
            <a:ext cx="4218605" cy="4424564"/>
            <a:chOff x="0" y="0"/>
            <a:chExt cx="5657850" cy="59340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7850" cy="593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Oval 42"/>
            <p:cNvSpPr/>
            <p:nvPr/>
          </p:nvSpPr>
          <p:spPr>
            <a:xfrm>
              <a:off x="2303648" y="1811316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778067" y="1308836"/>
              <a:ext cx="84138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840936" y="223578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897795" y="2571654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419600" y="2886393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358309" y="273440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pic>
        <p:nvPicPr>
          <p:cNvPr id="9221" name="Picture 5" descr="H:\Documents\School Work\SPRING 2013\AE 482\Final Presentation\Images\Breadth 1\Breadth 1 - 2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48087"/>
            <a:ext cx="184785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Documents\School Work\SPRING 2013\AE 482\Final Presentation\Images\Breadth 1\Breadth 1 - 2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4475"/>
            <a:ext cx="552450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ocuments\School Work\SPRING 2013\AE 482\Final Presentation\Images\Breadth 1\Breadth 1 - 2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93248"/>
            <a:ext cx="8839202" cy="336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:\Documents\School Work\SPRING 2013\AE 482\Final Presentation\Images\Breadth 1\Breadth 1 - 2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1337"/>
            <a:ext cx="8839200" cy="61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Alternate Design - Atrium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354800" y="1442837"/>
            <a:ext cx="7010400" cy="3905250"/>
            <a:chOff x="0" y="0"/>
            <a:chExt cx="7010400" cy="390525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10400" cy="3905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638175" y="3648075"/>
              <a:ext cx="5057775" cy="247650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6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:\Documents\School Work\SPRING 2013\AE 482\Final Presentation\Images\Breadth 1\Breadth 1 - 3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12" y="4419600"/>
            <a:ext cx="246697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Alternate Design - Office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pic>
        <p:nvPicPr>
          <p:cNvPr id="10242" name="Picture 2" descr="H:\Documents\School Work\SPRING 2013\AE 482\Final Presentation\Images\Breadth 1\Breadth 1 - 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235575"/>
            <a:ext cx="85725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Documents\School Work\SPRING 2013\AE 482\Final Presentation\Images\Breadth 1\Breadth 1 - 3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6" y="1235575"/>
            <a:ext cx="8686804" cy="274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Documents\School Work\SPRING 2013\AE 482\Final Presentation\Images\Breadth 1\Breadth 1 - 3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12" y="1254625"/>
            <a:ext cx="30765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9354800" y="1442837"/>
            <a:ext cx="7010400" cy="3905250"/>
            <a:chOff x="0" y="0"/>
            <a:chExt cx="7010400" cy="390525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10400" cy="3905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5" name="Rectangle 74"/>
            <p:cNvSpPr/>
            <p:nvPr/>
          </p:nvSpPr>
          <p:spPr>
            <a:xfrm>
              <a:off x="638175" y="3200400"/>
              <a:ext cx="5057775" cy="247650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817701" y="1413773"/>
            <a:ext cx="4241699" cy="4426352"/>
            <a:chOff x="0" y="0"/>
            <a:chExt cx="5688824" cy="593647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"/>
            <a:stretch/>
          </p:blipFill>
          <p:spPr>
            <a:xfrm>
              <a:off x="0" y="0"/>
              <a:ext cx="5688824" cy="5936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" name="Oval 66"/>
            <p:cNvSpPr/>
            <p:nvPr/>
          </p:nvSpPr>
          <p:spPr>
            <a:xfrm>
              <a:off x="2109032" y="2426583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2592737" y="2699536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3068160" y="3221340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531985" y="3731550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005335" y="3802365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471234" y="4602880"/>
              <a:ext cx="82412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296400" y="1442837"/>
            <a:ext cx="4218606" cy="4424565"/>
            <a:chOff x="0" y="0"/>
            <a:chExt cx="5657850" cy="593407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7850" cy="593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9" name="Oval 58"/>
            <p:cNvSpPr/>
            <p:nvPr/>
          </p:nvSpPr>
          <p:spPr>
            <a:xfrm>
              <a:off x="2303648" y="2020866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778067" y="1756511"/>
              <a:ext cx="84138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840936" y="2550113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897795" y="3133629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419600" y="392461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358309" y="3058258"/>
              <a:ext cx="85725" cy="8572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pic>
        <p:nvPicPr>
          <p:cNvPr id="11270" name="Picture 6" descr="H:\Documents\School Work\SPRING 2013\AE 482\Final Presentation\Images\Breadth 1\Breadth 1 - 3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86419"/>
            <a:ext cx="186690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Documents\School Work\SPRING 2013\AE 482\Final Presentation\Images\Breadth 1\Breadth 1 - 3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86419"/>
            <a:ext cx="552450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:\Documents\School Work\SPRING 2013\AE 482\Final Presentation\Images\Breadth 1\Breadth 1 - 3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03836"/>
            <a:ext cx="8839200" cy="61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Acoustical Breadth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" y="335087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Alternate Design - Office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pic>
        <p:nvPicPr>
          <p:cNvPr id="11267" name="Picture 3" descr="H:\Documents\School Work\SPRING 2013\AE 482\Final Presentation\Images\Breadth 1\Breadth 1 - 3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97980"/>
            <a:ext cx="8839200" cy="221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18" y="514350"/>
            <a:ext cx="6566964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8" y="1283718"/>
            <a:ext cx="8686802" cy="532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5"/>
          <a:stretch/>
        </p:blipFill>
        <p:spPr bwMode="auto">
          <a:xfrm>
            <a:off x="18669000" y="1302768"/>
            <a:ext cx="8382000" cy="530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1381125"/>
            <a:ext cx="76771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9"/>
          <a:stretch/>
        </p:blipFill>
        <p:spPr bwMode="auto">
          <a:xfrm>
            <a:off x="18669001" y="1302769"/>
            <a:ext cx="8382000" cy="530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1302768"/>
            <a:ext cx="8686802" cy="496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0"/>
          <a:stretch/>
        </p:blipFill>
        <p:spPr bwMode="auto">
          <a:xfrm>
            <a:off x="1288518" y="514351"/>
            <a:ext cx="6566964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0" y="1371600"/>
            <a:ext cx="7401486" cy="50737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0210801" y="3580687"/>
            <a:ext cx="11580420" cy="31453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0210803" y="1326520"/>
            <a:ext cx="11580418" cy="1416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1326517"/>
            <a:ext cx="7010402" cy="5379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0220" r="12303" b="4252"/>
          <a:stretch/>
        </p:blipFill>
        <p:spPr>
          <a:xfrm>
            <a:off x="3998494" y="1744857"/>
            <a:ext cx="4764506" cy="336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Construction Site Plan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91221" y="2743200"/>
            <a:ext cx="916379" cy="837487"/>
          </a:xfrm>
          <a:prstGeom prst="rect">
            <a:avLst/>
          </a:prstGeom>
          <a:solidFill>
            <a:srgbClr val="31B6FD">
              <a:alpha val="20000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10800" y="1304020"/>
            <a:ext cx="7010402" cy="54245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221200" y="1304020"/>
            <a:ext cx="5486400" cy="14391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221200" y="3580687"/>
            <a:ext cx="5486400" cy="31453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3998494" y="5099650"/>
            <a:ext cx="4764506" cy="3865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Courtesy of Bing Maps</a:t>
            </a:r>
            <a:endParaRPr lang="en-US" sz="1800" b="0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19126200" y="6400800"/>
            <a:ext cx="7401486" cy="3865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Courtesy of Google Maps</a:t>
            </a:r>
            <a:endParaRPr lang="en-US" sz="1800" b="0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/>
          <a:stretch/>
        </p:blipFill>
        <p:spPr bwMode="auto">
          <a:xfrm>
            <a:off x="9850696" y="1378076"/>
            <a:ext cx="7718168" cy="404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New Addition Foundation System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758280"/>
            <a:ext cx="5105400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:\Documents\School Work\SPRING 2013\AE 482\Final Presentation\Images\Detailed Foundation System Estim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4" y="1447800"/>
            <a:ext cx="85153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H:\Documents\School Work\SPRING 2013\AE 482\Final Presentation\Images\Foundation System Cost Comparison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4" y="4419600"/>
            <a:ext cx="5467350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:\Documents\School Work\SPRING 2013\AE 482\Final Presentation\Images\Foundation System Schedule Comparison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560" y="3286125"/>
            <a:ext cx="54768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/>
          <a:stretch/>
        </p:blipFill>
        <p:spPr>
          <a:xfrm>
            <a:off x="20135848" y="1447800"/>
            <a:ext cx="5448300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4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Change Orders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63048" y="1123949"/>
            <a:ext cx="91440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New Addition Curtain Wall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Notch the belt courses that protruded into the curtain wall resulting in a 15 day delay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Dimensional shop drawing bust resulted in an expansion joint that is 2inches instead of the designed 4 inches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Structural engineer is currently verifying if this reduction is acceptable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Wing 2 Trench Infill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Dimensional inconsistencies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Infill trench with leveling compound or concrete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Sixth Floor Wing 2 Rebuild Columns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25 columns on the sixth floor of Wing 2 needed rebuilding to accommodate the furniture dimensions of the tenant fit-out drawings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change order: $24,905</a:t>
            </a:r>
          </a:p>
          <a:p>
            <a:endParaRPr lang="en-US" dirty="0" smtClean="0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7999" y="1123949"/>
            <a:ext cx="91440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Additional Ceiling Height Change on Third and Fourth Floors of Wing 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Ceiling heights were changed from 8’-8” to 9’-0”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Previously installed bulkheads were adjusted accordingly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change order: $22,787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Additional Concrete Demolition at the East Courtyard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Concrete at the East Courtyard was demolished and disposed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Exact quantity initially unknown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Window Sill Repairs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Conducted window sill survey of the east and west facing windows of the sixth floor of Wing 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All frames were found to have a combination of cracks, gouges, fiber separation, and decay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All 3,650 window frames and sills were restored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change order: $377,200</a:t>
            </a:r>
          </a:p>
        </p:txBody>
      </p:sp>
    </p:spTree>
    <p:extLst>
      <p:ext uri="{BB962C8B-B14F-4D97-AF65-F5344CB8AC3E}">
        <p14:creationId xmlns:p14="http://schemas.microsoft.com/office/powerpoint/2010/main" val="42456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Appendices – Building Dashboard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733800" y="1143000"/>
            <a:ext cx="2369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:\Documents\School Work\SPRING 2013\AE 482\Final Report\_COMPLETE_6_Analysis #4\Extras\Recent Competition 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287" y="1149097"/>
            <a:ext cx="6307421" cy="56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3048" y="1123949"/>
            <a:ext cx="9144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Building Dashboard Orbs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Displays building resource consumption levels in real-time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Consumption levels may be set to entire building or individual floors</a:t>
            </a:r>
          </a:p>
        </p:txBody>
      </p:sp>
      <p:pic>
        <p:nvPicPr>
          <p:cNvPr id="12" name="Picture 3" descr="H:\Documents\School Work\SPRING 2013\AE 482\Final Report\_COMPLETE_6_Analysis #4\Extras\Building Dashboard O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49" y="2438400"/>
            <a:ext cx="26289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223" y="4876800"/>
            <a:ext cx="4819650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1: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3048" y="1123949"/>
            <a:ext cx="9144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Problem Identification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Delivery of </a:t>
            </a:r>
            <a:r>
              <a:rPr lang="en-US" sz="2000" dirty="0" smtClean="0">
                <a:latin typeface="Tw Cen MT" pitchFamily="34" charset="0"/>
              </a:rPr>
              <a:t>trusses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Site congestion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Cost of smart glass</a:t>
            </a: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Contrasts </a:t>
            </a:r>
            <a:r>
              <a:rPr lang="en-US" sz="2000" dirty="0" smtClean="0">
                <a:latin typeface="Tw Cen MT" pitchFamily="34" charset="0"/>
              </a:rPr>
              <a:t>with neoclassical style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Proposed Solution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Downsize the atrium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Use shorter built-up truss columns</a:t>
            </a:r>
          </a:p>
        </p:txBody>
      </p:sp>
      <p:pic>
        <p:nvPicPr>
          <p:cNvPr id="4098" name="Picture 2" descr="H:\Documents\School Work\SPRING 2013\AE 482\Final Presentation\Renderings\Atr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99" y="599238"/>
            <a:ext cx="4526802" cy="603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ocuments\_SENIOR THESIS_\Pictures\015 - June '12\6-26-12\Truss Delivery\IMG_48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0" y="1524000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31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1: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3048" y="1123949"/>
            <a:ext cx="91440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Original Design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78-foot built-up truss columns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Surface area of glazing: 13,175 SF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b="1" dirty="0" smtClean="0">
                <a:latin typeface="Tw Cen MT" pitchFamily="34" charset="0"/>
              </a:rPr>
              <a:t>Alternate Design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51-foot built-up truss columns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Surface area of glazing: 9,000 SF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Walls of 5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and 6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floor constructed similar to existing building façade</a:t>
            </a:r>
          </a:p>
        </p:txBody>
      </p:sp>
      <p:pic>
        <p:nvPicPr>
          <p:cNvPr id="5127" name="Picture 7" descr="H:\Documents\School Work\SPRING 2013\AE 482\Final Presentation\Renderings\Curtain Wall (Befor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25" y="1931169"/>
            <a:ext cx="4454458" cy="333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Documents\School Work\SPRING 2013\AE 482\Final Presentation\Renderings\Curtain Wall (After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050" y="1931171"/>
            <a:ext cx="4454456" cy="333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77154" y="2514600"/>
            <a:ext cx="1497046" cy="10859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222200" y="2504598"/>
            <a:ext cx="1497046" cy="10859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7" name="Picture 2" descr="H:\Documents\School Work\SPRING 2013\AE 482\Final Presentation\Renderings\Atri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99" y="599238"/>
            <a:ext cx="4526802" cy="603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3725" y="5269849"/>
            <a:ext cx="445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Original Design</a:t>
            </a:r>
            <a:endParaRPr lang="en-US" sz="2400" dirty="0">
              <a:latin typeface="Tw Cen M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79050" y="5269848"/>
            <a:ext cx="445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Alternate Design</a:t>
            </a:r>
            <a:endParaRPr lang="en-US" sz="24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1: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3048" y="1123949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Cost Comparison</a:t>
            </a:r>
            <a:endParaRPr lang="en-US" b="1" dirty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Original Design TOTAL: $8,650,000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Design TOTAL: $5,793,914.15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SAVINGS: $2,856,085.85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7999" y="1123949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Schedule Comparison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Original Design TOTAL: 67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Design TOTAL: 64 days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w Cen MT" pitchFamily="34" charset="0"/>
              </a:rPr>
              <a:t>ACCELERATION: 3 days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36" name="Picture 7" descr="H:\Documents\School Work\SPRING 2013\AE 482\Final Presentation\Renderings\Curtain Wall (Befor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605973"/>
            <a:ext cx="3257550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:\Documents\School Work\SPRING 2013\AE 482\Final Presentation\Renderings\Curtain Wall (After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810000"/>
            <a:ext cx="3257548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6581775" y="1163121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62725" y="4370196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3" descr="H:\Documents\School Work\SPRING 2013\AE 482\Final Report\_COMPLETE_1_Analysis #1\Extras\Atrium System Cost Compari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32" y="3030710"/>
            <a:ext cx="7706534" cy="14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:\Documents\School Work\SPRING 2013\AE 482\Final Report\_COMPLETE_1_Analysis #1\Extras\Atrium System Schedule Compari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3030710"/>
            <a:ext cx="7772400" cy="14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49846" y="3042272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Original Design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9175" y="6251580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Alternate Design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1: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3048" y="1123949"/>
            <a:ext cx="914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Conclusion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Downsizing the New Addition Façade is not recommended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Eliminates atrium balcony walkways of the 5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and 6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floors of the New Addition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Restricts pedestrian traffic </a:t>
            </a:r>
            <a:r>
              <a:rPr lang="en-US" sz="2000" dirty="0" smtClean="0">
                <a:latin typeface="Tw Cen MT" pitchFamily="34" charset="0"/>
              </a:rPr>
              <a:t>flow</a:t>
            </a:r>
            <a:endParaRPr lang="en-US" sz="2000" dirty="0" smtClean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968" y="1695444"/>
            <a:ext cx="5084064" cy="415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7" descr="H:\Documents\School Work\SPRING 2013\AE 482\Final Presentation\Renderings\Curtain Wall (Before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605973"/>
            <a:ext cx="3257550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581775" y="1163121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49846" y="3042272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Original Design</a:t>
            </a:r>
            <a:endParaRPr lang="en-US" sz="2000" dirty="0">
              <a:latin typeface="Tw Cen MT" pitchFamily="34" charset="0"/>
            </a:endParaRPr>
          </a:p>
        </p:txBody>
      </p:sp>
      <p:pic>
        <p:nvPicPr>
          <p:cNvPr id="31" name="Picture 6" descr="H:\Documents\School Work\SPRING 2013\AE 482\Final Presentation\Renderings\Curtain Wall (After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810000"/>
            <a:ext cx="3257548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562725" y="4370196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29175" y="6251580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Alternate Design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143000"/>
            <a:ext cx="3733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 txBox="1">
            <a:spLocks/>
          </p:cNvSpPr>
          <p:nvPr/>
        </p:nvSpPr>
        <p:spPr>
          <a:xfrm>
            <a:off x="9143999" y="350836"/>
            <a:ext cx="9144000" cy="773113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small" dirty="0" smtClean="0">
                <a:solidFill>
                  <a:schemeClr val="tx1"/>
                </a:solidFill>
                <a:effectLst/>
                <a:latin typeface="Tw Cen MT" pitchFamily="34" charset="0"/>
                <a:cs typeface="Calibri" pitchFamily="34" charset="0"/>
              </a:rPr>
              <a:t>Analysis 1: New Addition Façade Redesign</a:t>
            </a:r>
            <a:endParaRPr lang="en-US" sz="5400" b="0" cap="small" dirty="0">
              <a:solidFill>
                <a:schemeClr val="tx1"/>
              </a:solidFill>
              <a:effectLst/>
              <a:latin typeface="Tw Cen MT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432000" cy="6851904"/>
            <a:chOff x="0" y="0"/>
            <a:chExt cx="27432000" cy="685190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3999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0" y="0"/>
              <a:ext cx="9144000" cy="685190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9144000" y="1143000"/>
            <a:ext cx="182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" y="5828742"/>
            <a:ext cx="887714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 descr="H:\Documents\School Work\SPRING 2013\AE 482\Final Presentation\Images\WT-W 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5828742"/>
            <a:ext cx="2271585" cy="8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12395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Project Background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latin typeface="Tw Cen MT" pitchFamily="34" charset="0"/>
              </a:rPr>
              <a:t>Analysis 1: New Addition Façade Redesign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2: New Addition Foundation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3: 3D Laser Scanning Implementation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Analysis 4: Operation and Maintenance of Energy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Tw Cen MT" pitchFamily="34" charset="0"/>
              </a:rPr>
              <a:t>Acknowledgements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3048" y="1123949"/>
            <a:ext cx="9144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Acoustical Breadth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Original Atrium Design (Public Circulation)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NC Rating: 46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RC Rating: 48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Atrium Design (Public Circulation)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NC Rating: 46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RC Rating: 47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Alternate 5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and 6</a:t>
            </a:r>
            <a:r>
              <a:rPr lang="en-US" sz="2000" baseline="30000" dirty="0" smtClean="0">
                <a:latin typeface="Tw Cen MT" pitchFamily="34" charset="0"/>
              </a:rPr>
              <a:t>th</a:t>
            </a:r>
            <a:r>
              <a:rPr lang="en-US" sz="2000" dirty="0" smtClean="0">
                <a:latin typeface="Tw Cen MT" pitchFamily="34" charset="0"/>
              </a:rPr>
              <a:t> Floor Design (Open Plan Areas)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NC Rating: 40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RC Rating: 40</a:t>
            </a:r>
            <a:endParaRPr lang="en-US" sz="2000" dirty="0" smtClean="0">
              <a:latin typeface="Tw Cen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98" y="335087"/>
            <a:ext cx="9144001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cap="small" dirty="0" smtClean="0">
                <a:latin typeface="Tw Cen MT" pitchFamily="34" charset="0"/>
              </a:rPr>
              <a:t>U.S. General Services Administration Headquarters Modernization – Phase </a:t>
            </a:r>
            <a:r>
              <a:rPr lang="en-US" sz="1550" cap="small" dirty="0" smtClean="0">
                <a:latin typeface="Tw Cen MT" pitchFamily="34" charset="0"/>
              </a:rPr>
              <a:t>1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1800 F St., Washington, D.C.</a:t>
            </a:r>
          </a:p>
          <a:p>
            <a:pPr algn="ctr"/>
            <a:r>
              <a:rPr lang="en-US" sz="1550" cap="small" dirty="0" smtClean="0">
                <a:latin typeface="Tw Cen MT" pitchFamily="34" charset="0"/>
              </a:rPr>
              <a:t>Ramuel Holgado | Construction Management Option</a:t>
            </a:r>
            <a:endParaRPr lang="en-US" sz="1550" cap="small" dirty="0">
              <a:latin typeface="Tw Cen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60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w Cen MT" pitchFamily="34" charset="0"/>
              </a:rPr>
              <a:t>Overview</a:t>
            </a:r>
          </a:p>
        </p:txBody>
      </p:sp>
      <p:pic>
        <p:nvPicPr>
          <p:cNvPr id="22" name="Picture 7" descr="H:\Documents\School Work\SPRING 2013\AE 482\Final Presentation\Renderings\Curtain Wall (Befor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605973"/>
            <a:ext cx="3257550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581775" y="1163121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49846" y="3042272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Original Design</a:t>
            </a:r>
            <a:endParaRPr lang="en-US" sz="2000" dirty="0">
              <a:latin typeface="Tw Cen M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354800" y="1442837"/>
            <a:ext cx="7010400" cy="3905250"/>
            <a:chOff x="0" y="0"/>
            <a:chExt cx="7010400" cy="390525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10400" cy="3905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Rectangle 31"/>
            <p:cNvSpPr/>
            <p:nvPr/>
          </p:nvSpPr>
          <p:spPr>
            <a:xfrm>
              <a:off x="638175" y="3648075"/>
              <a:ext cx="5057775" cy="247650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992974" y="4648200"/>
            <a:ext cx="5057775" cy="2476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pic>
        <p:nvPicPr>
          <p:cNvPr id="40" name="Picture 6" descr="H:\Documents\School Work\SPRING 2013\AE 482\Final Presentation\Renderings\Curtain Wall (After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810000"/>
            <a:ext cx="3257548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562725" y="4370196"/>
            <a:ext cx="990600" cy="7589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29175" y="6251580"/>
            <a:ext cx="323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Alternate Design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12925</TotalTime>
  <Words>4305</Words>
  <Application>Microsoft Office PowerPoint</Application>
  <PresentationFormat>Custom</PresentationFormat>
  <Paragraphs>766</Paragraphs>
  <Slides>43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Ramuel G Holgado</cp:lastModifiedBy>
  <cp:revision>818</cp:revision>
  <cp:lastPrinted>2013-04-08T15:25:48Z</cp:lastPrinted>
  <dcterms:created xsi:type="dcterms:W3CDTF">2006-11-29T18:17:25Z</dcterms:created>
  <dcterms:modified xsi:type="dcterms:W3CDTF">2013-04-08T18:30:18Z</dcterms:modified>
</cp:coreProperties>
</file>